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98" r:id="rId3"/>
    <p:sldId id="263" r:id="rId4"/>
    <p:sldId id="266" r:id="rId5"/>
    <p:sldId id="267" r:id="rId6"/>
    <p:sldId id="264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96" r:id="rId16"/>
    <p:sldId id="277" r:id="rId17"/>
    <p:sldId id="279" r:id="rId18"/>
    <p:sldId id="287" r:id="rId19"/>
    <p:sldId id="286" r:id="rId20"/>
    <p:sldId id="278" r:id="rId21"/>
    <p:sldId id="280" r:id="rId22"/>
    <p:sldId id="281" r:id="rId23"/>
    <p:sldId id="299" r:id="rId24"/>
    <p:sldId id="293" r:id="rId25"/>
    <p:sldId id="297" r:id="rId26"/>
    <p:sldId id="292" r:id="rId27"/>
    <p:sldId id="283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3F"/>
    <a:srgbClr val="1D24A7"/>
    <a:srgbClr val="0065A4"/>
    <a:srgbClr val="E42236"/>
    <a:srgbClr val="D25A00"/>
    <a:srgbClr val="FF9801"/>
    <a:srgbClr val="E34013"/>
    <a:srgbClr val="355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10" autoAdjust="0"/>
  </p:normalViewPr>
  <p:slideViewPr>
    <p:cSldViewPr snapToGrid="0" snapToObjects="1">
      <p:cViewPr varScale="1">
        <p:scale>
          <a:sx n="110" d="100"/>
          <a:sy n="110" d="100"/>
        </p:scale>
        <p:origin x="165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0C96-38CD-4E25-B78F-A7482A92129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F46B3-464B-4A7E-BD6D-86ADDDA0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C38-D69A-4268-BE26-200B8ACEBC7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7D1B-FF6A-4FD7-BE9A-6C016A553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7D1B-FF6A-4FD7-BE9A-6C016A553E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BE1D-BA32-48EB-8E87-8862661C29AB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EC05-91E3-4AC7-8B57-6EED9A16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8CEC-5189-4147-8ED4-96FA2F857DDF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1821-28F1-4996-A2A3-16DE6974C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736-BA59-4D87-970E-DC7722BC4BCB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4DBC-0F77-4642-8929-89DA0907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C668-9653-4399-B7F4-FBD17B7C285A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A1A8-CDB1-4D5C-BF1C-83A5D495D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61D0-59A0-408D-9D6A-4D49DAD67DD4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4469-F488-4EDE-B80C-6527B9EAC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32F1-0D13-473B-A27D-94753099B1BE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2E0E-237F-4B90-AAA7-8A186188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B8A4-5EB5-4B9E-83EA-8DA4B14141EB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D438-13A5-4541-BE8A-AAE2CE7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D3AC-A9C0-43FA-A268-E37209FD519F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23FC-C29B-4612-A3D8-E4EB312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853A-0368-4869-BE51-B7B3B8DB99A2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0678-FB4D-4AED-966F-6A70330D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E09C-A434-4AD2-BB29-652489B72A6E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27EA-54EA-4D34-AC6C-A7215B4D9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16ED-9FC0-4D7D-8FBD-5547EE7C3455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63E3-79ED-4981-9C92-0A700A8A7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7D7D7"/>
                </a:solidFill>
                <a:latin typeface="Calibri" charset="0"/>
              </a:defRPr>
            </a:lvl1pPr>
          </a:lstStyle>
          <a:p>
            <a:pPr>
              <a:defRPr/>
            </a:pPr>
            <a:fld id="{B9C64C7B-29D4-44B4-B912-F6658B5B50AD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7D7D7"/>
                </a:solidFill>
                <a:latin typeface="Calibri" charset="0"/>
              </a:defRPr>
            </a:lvl1pPr>
          </a:lstStyle>
          <a:p>
            <a:pPr>
              <a:defRPr/>
            </a:pPr>
            <a:fld id="{4BA02046-D05D-40F4-B29F-75EF5D407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cf.wisconsin.gov/rms" TargetMode="External"/><Relationship Id="rId2" Type="http://schemas.openxmlformats.org/officeDocument/2006/relationships/hyperlink" Target="https://dcfsparc.wisconsin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dcf.wisconsin.gov/eligibilitypercentages" TargetMode="External"/><Relationship Id="rId4" Type="http://schemas.openxmlformats.org/officeDocument/2006/relationships/hyperlink" Target="https://dcf.wisconsin.gov/rm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WIVendors@wisconsin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CFFinanceGrants@wisconsin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cfsparc.wisconsin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dwd.wisconsin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DCFFinanceGrants@wisconsin.gov" TargetMode="External"/><Relationship Id="rId4" Type="http://schemas.openxmlformats.org/officeDocument/2006/relationships/hyperlink" Target="http://dcf.wisconsin.gov/files/forms/doc/5157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CFFinanceGrants@wisconsin.gov" TargetMode="External"/><Relationship Id="rId2" Type="http://schemas.openxmlformats.org/officeDocument/2006/relationships/hyperlink" Target="http://dcf.wisconsin.gov/files/forms/doc/5157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c.wisconsin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CFFinanceGrants@wisconsin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CFFinanceGrants@wisconsin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oyrea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3" b="14958"/>
          <a:stretch>
            <a:fillRect/>
          </a:stretch>
        </p:blipFill>
        <p:spPr bwMode="auto">
          <a:xfrm>
            <a:off x="125413" y="157163"/>
            <a:ext cx="8894762" cy="4973637"/>
          </a:xfrm>
          <a:prstGeom prst="rect">
            <a:avLst/>
          </a:prstGeom>
          <a:noFill/>
          <a:ln>
            <a:noFill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413" y="3776663"/>
            <a:ext cx="8894762" cy="965200"/>
          </a:xfrm>
          <a:prstGeom prst="rect">
            <a:avLst/>
          </a:prstGeom>
          <a:solidFill>
            <a:srgbClr val="E34013">
              <a:alpha val="46667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916314" y="3843764"/>
            <a:ext cx="5944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sz="2000" dirty="0">
                <a:solidFill>
                  <a:schemeClr val="bg1"/>
                </a:solidFill>
              </a:rPr>
              <a:t>County New Financial Managers Orientation </a:t>
            </a:r>
          </a:p>
        </p:txBody>
      </p:sp>
      <p:pic>
        <p:nvPicPr>
          <p:cNvPr id="2053" name="Picture 6" descr="H:\Documents\DCF Logo\ver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5130800"/>
            <a:ext cx="5406501" cy="13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7831647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Verifying your submission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After submitting the report, SPARC portal will display a successful message and choice of either printing report or going back to the welcome page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If you don’t receive the message, your submission didn’t get saved correctly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You can also verify the submission by selecting month, report form and report criteria to open the form or you’ll see a blue line with a link to print PDF form from the last submitted report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48" y="2840192"/>
            <a:ext cx="5132147" cy="12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94" y="4995475"/>
            <a:ext cx="4157932" cy="13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28588" y="936776"/>
            <a:ext cx="8465494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SPARC Website: </a:t>
            </a:r>
            <a:r>
              <a:rPr lang="en-US" dirty="0">
                <a:solidFill>
                  <a:srgbClr val="E66822"/>
                </a:solidFill>
                <a:cs typeface="Arial" charset="0"/>
                <a:hlinkClick r:id="rId2"/>
              </a:rPr>
              <a:t>https://dcfsparc.wisconsin.gov/</a:t>
            </a:r>
            <a:endParaRPr lang="en-US" dirty="0">
              <a:solidFill>
                <a:srgbClr val="E66822"/>
              </a:solidFill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Check SPARC System and Website Updates on Home Page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Use Search Box to find what you are looking for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Programs Quick Links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Allowable Cost Policy Manual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Child Care Information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Audit Information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RMS/RMTS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Links for most commonly used sites: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RMS &amp; Employee Count: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hlinkClick r:id="rId3"/>
              </a:rPr>
              <a:t>https://dcf.wisconsin.gov/rms</a:t>
            </a: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RMTS: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hlinkClick r:id="rId4"/>
              </a:rPr>
              <a:t>https://dcf.wisconsin.gov/rmts</a:t>
            </a: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CC IM Eligibility %: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hlinkClick r:id="rId5"/>
              </a:rPr>
              <a:t>https://dcf.wisconsin.gov/eligibilitypercentages</a:t>
            </a: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657350" lvl="3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657350" lvl="3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Website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10011" y="808506"/>
            <a:ext cx="8033889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SzPct val="120000"/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SPARC Statewide Reports Available on SPARC Website</a:t>
            </a: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All reports are updated daily at 5 am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</a:rPr>
              <a:t>If refreshed date is not today’s date, you need to clear browsing history</a:t>
            </a: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sz="1400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Available Reports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Contract Balance Information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Contract Balance By Agency  -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How much of contract left for my program?</a:t>
            </a:r>
          </a:p>
          <a:p>
            <a:pPr marL="1485900" lvl="2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Expense Information</a:t>
            </a: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Monthly Detail for each calendar year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Did I report expense last month?</a:t>
            </a: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Supplier Reconciliation Report (YTD Report)  -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What’s my YTD reported expense for the program?</a:t>
            </a: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Agency Contract Detail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YTD reported expense and payment side by side</a:t>
            </a: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Expenses by Class Code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How did I break down the expenses when I reported?</a:t>
            </a:r>
          </a:p>
          <a:p>
            <a:pPr marL="1485900" lvl="2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Payments</a:t>
            </a: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Bank Deposits Reconciliation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Which program received a payment?</a:t>
            </a: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Calendar Year Payments at a Glance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I want to see payments by reporting period instead of payment date</a:t>
            </a: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85900" lvl="2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RMS Cost Allocation Report – </a:t>
            </a:r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How did my shared cost get allocated for RMS?</a:t>
            </a: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28588" y="132534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Reports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" y="3550319"/>
            <a:ext cx="1440554" cy="56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8" y="4459419"/>
            <a:ext cx="940940" cy="940940"/>
          </a:xfrm>
          <a:prstGeom prst="rect">
            <a:avLst/>
          </a:prstGeom>
        </p:spPr>
      </p:pic>
      <p:pic>
        <p:nvPicPr>
          <p:cNvPr id="3076" name="Picture 4" descr="C:\Users\kozue.bush\AppData\Local\Microsoft\Windows\Temporary Internet Files\Content.IE5\DR99RA42\dogcontrac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377663"/>
            <a:ext cx="885825" cy="7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0" y="466725"/>
            <a:ext cx="1600200" cy="1752600"/>
          </a:xfrm>
          <a:prstGeom prst="rect">
            <a:avLst/>
          </a:prstGeom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2"/>
            <a:ext cx="835785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Tips and Tricks to use SPARC Reports</a:t>
            </a:r>
          </a:p>
          <a:p>
            <a:pPr eaLnBrk="1" hangingPunct="1">
              <a:spcAft>
                <a:spcPts val="600"/>
              </a:spcAft>
            </a:pPr>
            <a:endParaRPr lang="en-US" dirty="0">
              <a:solidFill>
                <a:srgbClr val="E66822"/>
              </a:solidFill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Instead of scrolling to find your agency, use Ctrl + F to find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Supplier Name is exactly the same as what you see on SPARC Portal form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You can use supplier ID to find your agency too</a:t>
            </a:r>
            <a:r>
              <a:rPr lang="en-US" sz="1600" dirty="0">
                <a:solidFill>
                  <a:srgbClr val="E66822"/>
                </a:solidFill>
                <a:cs typeface="Arial" charset="0"/>
              </a:rPr>
              <a:t> 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Check refreshed date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If refreshed date is not today’s date, you need to clear browsing history</a:t>
            </a:r>
          </a:p>
          <a:p>
            <a:pPr lvl="1" indent="0" eaLnBrk="1" hangingPunct="1">
              <a:spcAft>
                <a:spcPts val="600"/>
              </a:spcAft>
              <a:buSzPct val="120000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					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478472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Reports</a:t>
            </a:r>
          </a:p>
        </p:txBody>
      </p:sp>
      <p:pic>
        <p:nvPicPr>
          <p:cNvPr id="4099" name="Picture 2" descr="image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54" y="3710678"/>
            <a:ext cx="2710140" cy="24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3676547"/>
            <a:ext cx="2181224" cy="26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051" y="3372124"/>
            <a:ext cx="2162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Internet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Explorer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4354" y="3412294"/>
            <a:ext cx="2162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Chrome</a:t>
            </a:r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4" y="1014413"/>
            <a:ext cx="8393261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Tips and Tricks for using SPARC Reports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Printing reports – Becoming an Excel Expert!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Open Page Setup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Select Scaling to Fit to: 1 page wide by 1~2 page tall (depending on area)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If you need the report header, select Sheet tab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Click </a:t>
            </a:r>
            <a:r>
              <a:rPr lang="en-US" sz="1400" dirty="0">
                <a:solidFill>
                  <a:srgbClr val="E66822"/>
                </a:solidFill>
                <a:cs typeface="Arial" charset="0"/>
              </a:rPr>
              <a:t>     </a:t>
            </a: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icon from Rows to repeat at top: 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Select the rows you want to add and click        to get back to Page Set Up screen and hit OK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Highlight the area you want to print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In Page Setup ribbon, click Print Area and select ‘Set Print Area’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400" dirty="0">
                <a:solidFill>
                  <a:srgbClr val="0065A4"/>
                </a:solidFill>
                <a:latin typeface="Georgia" charset="0"/>
                <a:cs typeface="Arial" charset="0"/>
              </a:rPr>
              <a:t>Preview and Print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Reports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63" y="4452118"/>
            <a:ext cx="2161486" cy="19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19" y="2617620"/>
            <a:ext cx="180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6" y="4496357"/>
            <a:ext cx="2103152" cy="188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7" y="5008826"/>
            <a:ext cx="2407665" cy="131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52" y="2851562"/>
            <a:ext cx="209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99" y="4496357"/>
            <a:ext cx="2916088" cy="27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863" y="4246264"/>
            <a:ext cx="3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#2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34049" y="4261456"/>
            <a:ext cx="3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#4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68932" y="4272487"/>
            <a:ext cx="3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#5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07499" y="4764730"/>
            <a:ext cx="3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5A4"/>
                </a:solidFill>
                <a:latin typeface="Georgia" charset="0"/>
                <a:cs typeface="Arial" charset="0"/>
              </a:rPr>
              <a:t>#7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10011" y="921717"/>
            <a:ext cx="80338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85900" lvl="2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65A4"/>
              </a:solidFill>
              <a:latin typeface="Georgia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32534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Dashboard Reports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68BC81-ABC7-4369-905C-5162BCBA01B4}"/>
              </a:ext>
            </a:extLst>
          </p:cNvPr>
          <p:cNvSpPr txBox="1">
            <a:spLocks/>
          </p:cNvSpPr>
          <p:nvPr/>
        </p:nvSpPr>
        <p:spPr bwMode="auto">
          <a:xfrm>
            <a:off x="504826" y="1219200"/>
            <a:ext cx="2757919" cy="44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5A4"/>
                </a:solidFill>
                <a:latin typeface="Georgia" charset="0"/>
                <a:cs typeface="+mn-cs"/>
              </a:rPr>
              <a:t>6 reports currently available – data same as Statewide Reports</a:t>
            </a:r>
          </a:p>
          <a:p>
            <a:pPr algn="l"/>
            <a:endParaRPr lang="en-US" sz="1800" dirty="0">
              <a:solidFill>
                <a:srgbClr val="0065A4"/>
              </a:solidFill>
              <a:latin typeface="Georgia" charset="0"/>
              <a:cs typeface="+mn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5A4"/>
                </a:solidFill>
                <a:latin typeface="Georgia" charset="0"/>
                <a:cs typeface="+mn-cs"/>
              </a:rPr>
              <a:t>Can run report for specific agency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65A4"/>
              </a:solidFill>
              <a:latin typeface="Georgia" charset="0"/>
              <a:cs typeface="+mn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5A4"/>
                </a:solidFill>
                <a:latin typeface="Georgia" charset="0"/>
                <a:cs typeface="+mn-cs"/>
              </a:rPr>
              <a:t>Reports can be saved as PDF or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41224-442D-2B5F-A1A7-B483A28E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45" y="921717"/>
            <a:ext cx="5861220" cy="52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23708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ACH Remittance from State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When DCF runs payments from SPARC, ACH Remittance Notice gets send out to designated email address for each agency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Can designate up to 2 email address (60 characters total or less including ; to separate addresses) per agency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All DCF SPARC payments will have invoice numbers that start with ‘DCFSPARC’ 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For Example, Invoice# DCFSPARC0000071926190613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All cashiers need to become familiar with the Bank Deposit Reconciliation Report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Unknown payment from the State?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Contact DOA: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  <a:hlinkClick r:id="rId2"/>
              </a:rPr>
              <a:t>WIVendors@wisconsin.gov</a:t>
            </a: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Payments</a:t>
            </a:r>
          </a:p>
        </p:txBody>
      </p:sp>
      <p:pic>
        <p:nvPicPr>
          <p:cNvPr id="4098" name="Picture 2" descr="C:\Users\kozue.bush\AppData\Local\Microsoft\Windows\Temporary Internet Files\Content.IE5\CDXOVX9G\question-marks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930">
            <a:off x="5757863" y="4813507"/>
            <a:ext cx="1254125" cy="10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21983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Who goes into which area?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The rule of thumb is follow the funding when you are not sure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 Payroll is a good place to check </a:t>
            </a: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Employee Count should be based on the 15</a:t>
            </a:r>
            <a:r>
              <a:rPr lang="en-US" baseline="30000" dirty="0">
                <a:solidFill>
                  <a:srgbClr val="0065A4"/>
                </a:solidFill>
                <a:latin typeface="Georgia" charset="0"/>
              </a:rPr>
              <a:t>th</a:t>
            </a:r>
            <a:r>
              <a:rPr lang="en-US" dirty="0">
                <a:solidFill>
                  <a:srgbClr val="0065A4"/>
                </a:solidFill>
                <a:latin typeface="Georgia" charset="0"/>
              </a:rPr>
              <a:t> of the second month of each quarter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Q1 = 2/15, Q2 = 5/15, Q3 = 8/15, Q4 = 11/15</a:t>
            </a: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IM/CC count should match the RMS roster number</a:t>
            </a:r>
          </a:p>
          <a:p>
            <a:pPr lvl="1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If Child Support (CS) is within Human Services, CS count on employee count report should match with monthly CS expense 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Count (FTE)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668409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What is a time study?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Method of getting a statistic of how many hours of work is spent on a specific program within a certain period</a:t>
            </a:r>
          </a:p>
          <a:p>
            <a:pPr lvl="1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Types of time study that agencies currently have for State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Random Moment Sampling (RMS)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Used for Economic Support (IM/CC)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Programs that funded by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DHS – Medicaid, BadgerCare, Food Share, etc. about 95% of programs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DCF – Child Care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DOA – WHEAP</a:t>
            </a:r>
          </a:p>
          <a:p>
            <a:pPr marL="108585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Random Moment Time Study (RMTS)</a:t>
            </a:r>
          </a:p>
          <a:p>
            <a:pPr marL="148590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Used for Social Service for DCF to claim Title IV-E</a:t>
            </a:r>
          </a:p>
          <a:p>
            <a:pPr marL="108585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Child Support Random Moment Sampling (CS-RMS)</a:t>
            </a:r>
          </a:p>
          <a:p>
            <a:pPr marL="148590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Used for Child Support for DCF to claim Title IV-D</a:t>
            </a: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4" y="119152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Study</a:t>
            </a:r>
          </a:p>
        </p:txBody>
      </p:sp>
    </p:spTree>
    <p:extLst>
      <p:ext uri="{BB962C8B-B14F-4D97-AF65-F5344CB8AC3E}">
        <p14:creationId xmlns:p14="http://schemas.microsoft.com/office/powerpoint/2010/main" val="4740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254341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What is cost pool?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 pool of expenses to run programs from the time study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State allocates cost pool by applying the time study statistic to claim Federal reimbursement for each program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Agencies are required to report the following cost pools to the State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RMS for IM/CC (TANF)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All Program Shared (AMSO) – SPARC Line Code 4076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IM/CC Cost Pool – SPARC Line Code 4320</a:t>
            </a:r>
          </a:p>
          <a:p>
            <a:pPr marL="1657350" lvl="3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RMTS for Title IV-E (Title IV-E)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Social Service – SPARC Line Code 3301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Eligibility Determination – SPARC Line Code 3321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Child Placing Agency – SPARC Line Code 3329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Social Service Indirect – SPARC Line Code 3683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eaLnBrk="1" hangingPunct="1">
              <a:spcAft>
                <a:spcPts val="600"/>
              </a:spcAft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Pool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Financial Managers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291"/>
            <a:ext cx="8229600" cy="461087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SPARC Portal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SPARC Website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SPARC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Cost Pools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SPARC Claim Reviews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Questions</a:t>
            </a:r>
          </a:p>
          <a:p>
            <a:pPr marL="457200" lvl="1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889625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</p:spTree>
    <p:extLst>
      <p:ext uri="{BB962C8B-B14F-4D97-AF65-F5344CB8AC3E}">
        <p14:creationId xmlns:p14="http://schemas.microsoft.com/office/powerpoint/2010/main" val="290734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795192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Cost Pool Overview for RMS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Shared Cost (AMSO) #4076 – Agency costs that cannot be specified to program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Agency’s share of indirect cost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Director’s salary and fringe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Finance and HR staff and related expense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Space related cost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General Admin Cost such as mail &amp; communications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All other overhead costs</a:t>
            </a: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IM/CC Cost Pool #4320 – All cost to run IM/CC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Salary and fringe benefits of all individuals on RMS roster as well as their direct supervisors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Include travel, supplies, services &amp; equipment costs directly associated with these employees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Any costs that benefit two or more IM/CC programs within the IM/CC functional area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IM/CC Cost Pool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90726" y="975583"/>
            <a:ext cx="4487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What does the State do with RMS Cost Pool?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	</a:t>
            </a:r>
          </a:p>
          <a:p>
            <a:pPr eaLnBrk="1" hangingPunct="1">
              <a:spcAft>
                <a:spcPts val="600"/>
              </a:spcAft>
              <a:buSzPct val="120000"/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IM/CC Cost Pool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04845" y="2173857"/>
            <a:ext cx="86264" cy="1252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04845" y="2173857"/>
            <a:ext cx="86264" cy="1252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6" idx="3"/>
            <a:endCxn id="34" idx="1"/>
          </p:cNvCxnSpPr>
          <p:nvPr/>
        </p:nvCxnSpPr>
        <p:spPr>
          <a:xfrm flipV="1">
            <a:off x="3910048" y="1452418"/>
            <a:ext cx="791313" cy="67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6" idx="3"/>
            <a:endCxn id="95" idx="1"/>
          </p:cNvCxnSpPr>
          <p:nvPr/>
        </p:nvCxnSpPr>
        <p:spPr>
          <a:xfrm>
            <a:off x="3910048" y="2131749"/>
            <a:ext cx="800346" cy="1141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6" idx="3"/>
            <a:endCxn id="93" idx="1"/>
          </p:cNvCxnSpPr>
          <p:nvPr/>
        </p:nvCxnSpPr>
        <p:spPr>
          <a:xfrm flipV="1">
            <a:off x="3910048" y="2003470"/>
            <a:ext cx="791313" cy="128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6" idx="3"/>
            <a:endCxn id="94" idx="1"/>
          </p:cNvCxnSpPr>
          <p:nvPr/>
        </p:nvCxnSpPr>
        <p:spPr>
          <a:xfrm>
            <a:off x="3910048" y="2131749"/>
            <a:ext cx="791313" cy="541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4" idx="3"/>
          </p:cNvCxnSpPr>
          <p:nvPr/>
        </p:nvCxnSpPr>
        <p:spPr>
          <a:xfrm flipH="1">
            <a:off x="3338113" y="1452418"/>
            <a:ext cx="2436363" cy="2292340"/>
          </a:xfrm>
          <a:prstGeom prst="bentConnector4">
            <a:avLst>
              <a:gd name="adj1" fmla="val -9383"/>
              <a:gd name="adj2" fmla="val 90593"/>
            </a:avLst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6" idx="3"/>
            <a:endCxn id="97" idx="1"/>
          </p:cNvCxnSpPr>
          <p:nvPr/>
        </p:nvCxnSpPr>
        <p:spPr>
          <a:xfrm flipV="1">
            <a:off x="2806445" y="4646802"/>
            <a:ext cx="1386761" cy="845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6" idx="3"/>
            <a:endCxn id="98" idx="1"/>
          </p:cNvCxnSpPr>
          <p:nvPr/>
        </p:nvCxnSpPr>
        <p:spPr>
          <a:xfrm flipV="1">
            <a:off x="2806445" y="5058002"/>
            <a:ext cx="1397238" cy="433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96" idx="3"/>
            <a:endCxn id="99" idx="1"/>
          </p:cNvCxnSpPr>
          <p:nvPr/>
        </p:nvCxnSpPr>
        <p:spPr>
          <a:xfrm>
            <a:off x="2806445" y="5491887"/>
            <a:ext cx="1396552" cy="7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6" idx="3"/>
            <a:endCxn id="100" idx="1"/>
          </p:cNvCxnSpPr>
          <p:nvPr/>
        </p:nvCxnSpPr>
        <p:spPr>
          <a:xfrm>
            <a:off x="2806445" y="5491887"/>
            <a:ext cx="1386761" cy="444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83085" y="3728586"/>
            <a:ext cx="268763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Reports from counties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83453" y="2855646"/>
            <a:ext cx="33971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allocation for the Feds Claim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308" y="1814304"/>
            <a:ext cx="1621765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AMSO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#4076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8282" y="1808583"/>
            <a:ext cx="1621766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Employee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Count Report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9609" y="3362537"/>
            <a:ext cx="1612239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Cost Pool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IM/CC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#4320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38102" y="4255808"/>
            <a:ext cx="1724025" cy="7386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DHS CARS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Reimbursements for each programs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538102" y="5193859"/>
            <a:ext cx="1724025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DCF SPARC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Reimbursements for Child Care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#8000’s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1361" y="1267752"/>
            <a:ext cx="107311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IM/CC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01361" y="1741860"/>
            <a:ext cx="1097435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Child Support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01361" y="2380571"/>
            <a:ext cx="1101752" cy="58477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Social Services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10394" y="3088205"/>
            <a:ext cx="1083686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Aging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57700" y="5168721"/>
            <a:ext cx="1648745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RMS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193206" y="4477525"/>
            <a:ext cx="1117106" cy="33855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Medicaid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03683" y="4904113"/>
            <a:ext cx="1117106" cy="30777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Food Share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202997" y="5345221"/>
            <a:ext cx="1126500" cy="30777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Child Care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193206" y="5766872"/>
            <a:ext cx="1130740" cy="33855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WHEAP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390547" y="3790922"/>
            <a:ext cx="107311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IM/CC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0632" y="1546974"/>
            <a:ext cx="208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AMSO Applicable to IM/CC Programs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8120" y="4809806"/>
            <a:ext cx="2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2089" y="4329292"/>
            <a:ext cx="1519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A0A0A"/>
                </a:solidFill>
              </a:rPr>
              <a:t>IM/CC Cost Pool</a:t>
            </a:r>
          </a:p>
        </p:txBody>
      </p:sp>
      <p:sp>
        <p:nvSpPr>
          <p:cNvPr id="54" name="Left Brace 53"/>
          <p:cNvSpPr/>
          <p:nvPr/>
        </p:nvSpPr>
        <p:spPr>
          <a:xfrm rot="16200000">
            <a:off x="1753633" y="3272794"/>
            <a:ext cx="352893" cy="274801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43231" y="3789570"/>
            <a:ext cx="28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1" grpId="0" animBg="1"/>
      <p:bldP spid="21" grpId="0" animBg="1"/>
      <p:bldP spid="86" grpId="0" animBg="1"/>
      <p:bldP spid="89" grpId="0" animBg="1"/>
      <p:bldP spid="90" grpId="0" animBg="1"/>
      <p:bldP spid="92" grpId="0" animBg="1"/>
      <p:bldP spid="34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530386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Cost Pool Overview for RMTS</a:t>
            </a:r>
            <a:endParaRPr lang="en-US" dirty="0">
              <a:solidFill>
                <a:srgbClr val="E66822"/>
              </a:solidFill>
              <a:latin typeface="Georgia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Due Monthly by the 28</a:t>
            </a:r>
            <a:r>
              <a:rPr lang="en-US" baseline="30000" dirty="0">
                <a:solidFill>
                  <a:srgbClr val="0065A4"/>
                </a:solidFill>
                <a:latin typeface="Georgia" charset="0"/>
              </a:rPr>
              <a:t>th</a:t>
            </a:r>
            <a:r>
              <a:rPr lang="en-US" dirty="0">
                <a:solidFill>
                  <a:srgbClr val="0065A4"/>
                </a:solidFill>
                <a:latin typeface="Georgia" charset="0"/>
              </a:rPr>
              <a:t> – payment of the Direct Cost Report may be delayed if Shared Costs and Employee Counts are not reported timely </a:t>
            </a:r>
          </a:p>
          <a:p>
            <a:pPr eaLnBrk="1" hangingPunct="1">
              <a:spcAft>
                <a:spcPts val="600"/>
              </a:spcAft>
            </a:pPr>
            <a:endParaRPr lang="en-US" sz="1400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3301 - Social Services Cost Pool: County costs associated with providing non-purchased Social Services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3321 – IV-E Eligibility Determination: Social Services or administrative staff costs associated with performing determination or re-determination of IV-E eligibility of a child placed in substitute care</a:t>
            </a:r>
          </a:p>
          <a:p>
            <a:pPr lvl="1" indent="0" eaLnBrk="1" hangingPunct="1">
              <a:spcAft>
                <a:spcPts val="600"/>
              </a:spcAft>
            </a:pPr>
            <a:endParaRPr lang="en-US" sz="12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3329 - Child Placing Agency:  NET cost of payments to private Child Placing Agencies (CPA) for administrative functions for out-of-home care clients when agency supervises the foster home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Do not report maintenance costs for children placed with CPAs</a:t>
            </a:r>
          </a:p>
          <a:p>
            <a:pPr marL="1200150" lvl="2" indent="0" eaLnBrk="1" hangingPunct="1">
              <a:spcAft>
                <a:spcPts val="600"/>
              </a:spcAft>
            </a:pPr>
            <a:endParaRPr lang="en-US" sz="12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3683 - Social Service Indirect: Report Social Services share of AMSO (enter the AMSO for positions listed on the RMTS roster for line 3301)</a:t>
            </a:r>
          </a:p>
          <a:p>
            <a:pPr marL="285750" eaLnBrk="1" hangingPunct="1">
              <a:spcAft>
                <a:spcPts val="600"/>
              </a:spcAft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Families Cost Pool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8530386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Random sample of SPARC Claims</a:t>
            </a:r>
          </a:p>
          <a:p>
            <a:pPr eaLnBrk="1" hangingPunct="1">
              <a:spcAft>
                <a:spcPts val="600"/>
              </a:spcAft>
            </a:pPr>
            <a:endParaRPr lang="en-US" sz="1400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Quarterly review of prior quarter’s claims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Federal requirement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Not an audit 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Checking for general compliance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Don’t send personally identifiable information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Make sure amount on documentation sent matches the amount of the claim being reviewed</a:t>
            </a:r>
          </a:p>
          <a:p>
            <a:pPr marL="1428750" lvl="2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Email sent to Portal user that submitted claim</a:t>
            </a:r>
          </a:p>
          <a:p>
            <a:pPr lvl="1" indent="0" eaLnBrk="1" hangingPunct="1">
              <a:spcAft>
                <a:spcPts val="600"/>
              </a:spcAft>
            </a:pPr>
            <a:r>
              <a:rPr lang="en-US" sz="2000" dirty="0">
                <a:solidFill>
                  <a:srgbClr val="0065A4"/>
                </a:solidFill>
                <a:latin typeface="Georgia" charset="0"/>
                <a:cs typeface="Arial" charset="0"/>
              </a:rPr>
              <a:t>	</a:t>
            </a: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285750" eaLnBrk="1" hangingPunct="1">
              <a:spcAft>
                <a:spcPts val="600"/>
              </a:spcAft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Claim Reviews</a:t>
            </a:r>
          </a:p>
        </p:txBody>
      </p:sp>
    </p:spTree>
    <p:extLst>
      <p:ext uri="{BB962C8B-B14F-4D97-AF65-F5344CB8AC3E}">
        <p14:creationId xmlns:p14="http://schemas.microsoft.com/office/powerpoint/2010/main" val="35990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274638"/>
            <a:ext cx="8752115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8646"/>
          </a:xfrm>
        </p:spPr>
        <p:txBody>
          <a:bodyPr/>
          <a:lstStyle/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5A4"/>
                </a:solidFill>
                <a:latin typeface="Georgia" charset="0"/>
              </a:rPr>
              <a:t>Questions?  Need training?  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Email/Call us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5A4"/>
                </a:solidFill>
                <a:latin typeface="Georgia" charset="0"/>
              </a:rPr>
              <a:t>Quick question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5A4"/>
                </a:solidFill>
                <a:latin typeface="Georgia" charset="0"/>
              </a:rPr>
              <a:t>Longer discussion</a:t>
            </a:r>
            <a:r>
              <a:rPr lang="en-US" dirty="0">
                <a:solidFill>
                  <a:srgbClr val="0065A4"/>
                </a:solidFill>
                <a:latin typeface="Georgia" charset="0"/>
              </a:rPr>
              <a:t>		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Make an appointment to come visit</a:t>
            </a:r>
          </a:p>
          <a:p>
            <a:pPr marL="1200150" lvl="2" indent="0" eaLnBrk="1" hangingPunct="1">
              <a:spcBef>
                <a:spcPct val="0"/>
              </a:spcBef>
              <a:spcAft>
                <a:spcPts val="600"/>
              </a:spcAft>
              <a:buSzPct val="120000"/>
              <a:buNone/>
            </a:pPr>
            <a:endParaRPr lang="en-US" sz="2000" dirty="0">
              <a:solidFill>
                <a:srgbClr val="0065A4"/>
              </a:solidFill>
              <a:latin typeface="Georgia" charset="0"/>
            </a:endParaRPr>
          </a:p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5A4"/>
                </a:solidFill>
                <a:latin typeface="Georgia" charset="0"/>
              </a:rPr>
              <a:t>Be cautions about doing what another county does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Structure differences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System differences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They might be wrong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889625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663" y="6419465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700838" y="6459255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</p:spTree>
    <p:extLst>
      <p:ext uri="{BB962C8B-B14F-4D97-AF65-F5344CB8AC3E}">
        <p14:creationId xmlns:p14="http://schemas.microsoft.com/office/powerpoint/2010/main" val="131434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274638"/>
            <a:ext cx="8752115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600200"/>
            <a:ext cx="8752114" cy="4525963"/>
          </a:xfrm>
        </p:spPr>
        <p:txBody>
          <a:bodyPr/>
          <a:lstStyle/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5A4"/>
                </a:solidFill>
                <a:latin typeface="Georgia" charset="0"/>
              </a:rPr>
              <a:t>For some programs DCF gets the funding (money) to pay you based on your reported expenses</a:t>
            </a:r>
          </a:p>
          <a:p>
            <a:pPr marL="285750" indent="0" eaLnBrk="1" hangingPunct="1">
              <a:spcBef>
                <a:spcPct val="0"/>
              </a:spcBef>
              <a:spcAft>
                <a:spcPts val="600"/>
              </a:spcAft>
              <a:buSzPct val="120000"/>
              <a:buNone/>
            </a:pPr>
            <a:endParaRPr lang="en-US" sz="2800" dirty="0">
              <a:solidFill>
                <a:srgbClr val="0065A4"/>
              </a:solidFill>
              <a:latin typeface="Georgia" charset="0"/>
            </a:endParaRPr>
          </a:p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5A4"/>
                </a:solidFill>
                <a:latin typeface="Georgia" charset="0"/>
              </a:rPr>
              <a:t>For other programs DCF gets the funding based on the cost pools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RMS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RMTS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5A4"/>
              </a:solidFill>
              <a:latin typeface="Georgia" charset="0"/>
            </a:endParaRPr>
          </a:p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5A4"/>
                </a:solidFill>
                <a:latin typeface="Georgia" charset="0"/>
              </a:rPr>
              <a:t>Cost pools are just as important as direct costs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889625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663" y="6419465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700838" y="6459255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</p:spTree>
    <p:extLst>
      <p:ext uri="{BB962C8B-B14F-4D97-AF65-F5344CB8AC3E}">
        <p14:creationId xmlns:p14="http://schemas.microsoft.com/office/powerpoint/2010/main" val="7213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274638"/>
            <a:ext cx="8878661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5A4"/>
                </a:solidFill>
                <a:latin typeface="Georgia" charset="0"/>
              </a:rPr>
              <a:t>Payment Reconciliations are as or more important than portal submission </a:t>
            </a:r>
          </a:p>
          <a:p>
            <a:pPr marL="285750" indent="0" eaLnBrk="1" hangingPunct="1">
              <a:spcBef>
                <a:spcPct val="0"/>
              </a:spcBef>
              <a:spcAft>
                <a:spcPts val="600"/>
              </a:spcAft>
              <a:buSzPct val="120000"/>
              <a:buNone/>
            </a:pPr>
            <a:endParaRPr lang="en-US" sz="2800" dirty="0">
              <a:solidFill>
                <a:srgbClr val="0065A4"/>
              </a:solidFill>
              <a:latin typeface="Georgia" charset="0"/>
            </a:endParaRPr>
          </a:p>
          <a:p>
            <a:pPr marL="628650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5A4"/>
                </a:solidFill>
                <a:latin typeface="Georgia" charset="0"/>
              </a:rPr>
              <a:t>Why spend the time?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5A4"/>
                </a:solidFill>
                <a:latin typeface="Georgia" charset="0"/>
              </a:rPr>
              <a:t>It’s your money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5A4"/>
                </a:solidFill>
                <a:latin typeface="Georgia" charset="0"/>
              </a:rPr>
              <a:t>If something can go wrong, it will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Submit expenses in the wrong month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Forget to hit Save/Submit</a:t>
            </a:r>
          </a:p>
          <a:p>
            <a:pPr marL="1428750" lvl="2" eaLnBrk="1" hangingPunct="1">
              <a:spcBef>
                <a:spcPct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5A4"/>
                </a:solidFill>
                <a:latin typeface="Georgia" charset="0"/>
              </a:rPr>
              <a:t>Is your contract amount correct?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889625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663" y="6419465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653213" y="6459255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</p:spTree>
    <p:extLst>
      <p:ext uri="{BB962C8B-B14F-4D97-AF65-F5344CB8AC3E}">
        <p14:creationId xmlns:p14="http://schemas.microsoft.com/office/powerpoint/2010/main" val="103434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2"/>
            <a:ext cx="8039009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DCF will communicate with agencies by…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Email – We will use email address tied to the SPARC account 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SPARC Website Home Page – Updates related to SPARC will be posted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SPARC Portal Log In Page – SPARC maintenance notices and information will be posted 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Telephone -  We will use phone number tied to the SPARC account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Child Support Bulletin Board – less likely to use unless information is only for Child Support</a:t>
            </a:r>
            <a:endParaRPr lang="en-US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SzPct val="120000"/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Agencies can contact DCF by…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Email –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hlinkClick r:id="rId3"/>
              </a:rPr>
              <a:t>DCFFinanceGrants@wisconsin.gov</a:t>
            </a: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 is the primary contact address to reach DCF Finance</a:t>
            </a:r>
          </a:p>
          <a:p>
            <a:pPr lvl="4" indent="0" eaLnBrk="1" hangingPunct="1">
              <a:spcAft>
                <a:spcPts val="600"/>
              </a:spcAft>
              <a:buSzPct val="120000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    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</a:t>
            </a:r>
          </a:p>
        </p:txBody>
      </p:sp>
      <p:pic>
        <p:nvPicPr>
          <p:cNvPr id="5122" name="Picture 2" descr="C:\Users\kozue.bush\AppData\Local\Microsoft\Windows\Temporary Internet Files\Content.IE5\2ENAPR9S\effective-communicati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19863"/>
            <a:ext cx="1757363" cy="14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803394" y="1480239"/>
            <a:ext cx="504531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Using SPARC Portal Step by Step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  <a:hlinkClick r:id="rId2"/>
              </a:rPr>
              <a:t>dcfsparc.wisconsin.gov</a:t>
            </a:r>
            <a:endParaRPr lang="en-US" dirty="0">
              <a:solidFill>
                <a:srgbClr val="E66822"/>
              </a:solidFill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endParaRPr lang="en-US" dirty="0">
              <a:solidFill>
                <a:srgbClr val="E66822"/>
              </a:solidFill>
              <a:cs typeface="Arial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Account Set Up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Create entries 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Submit monthly report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Verify Submission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Revising Reports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889625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30927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593">
            <a:off x="3492129" y="497260"/>
            <a:ext cx="2351442" cy="1396614"/>
          </a:xfrm>
          <a:prstGeom prst="rect">
            <a:avLst/>
          </a:prstGeom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195567"/>
            <a:ext cx="835785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New User Account Set Up</a:t>
            </a:r>
          </a:p>
          <a:p>
            <a:pPr lvl="1" indent="0" eaLnBrk="1" hangingPunct="1">
              <a:spcAft>
                <a:spcPts val="600"/>
              </a:spcAft>
              <a:buSzPct val="120000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Visit DWD Wisconsin Logon Management System (User Acceptance Agreement) and create Username (WIEXT ID) and password that you’ll use for SPARC portal: </a:t>
            </a:r>
            <a:r>
              <a:rPr lang="en-US" dirty="0">
                <a:solidFill>
                  <a:srgbClr val="0065A4"/>
                </a:solidFill>
                <a:latin typeface="Georgia" charset="0"/>
                <a:hlinkClick r:id="rId3"/>
              </a:rPr>
              <a:t>https://accounts.dwd.wisconsin.gov/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Fill out the SPARC Authorization Form </a:t>
            </a:r>
          </a:p>
          <a:p>
            <a:pPr marL="1657350" lvl="3" indent="0" eaLnBrk="1" hangingPunct="1">
              <a:spcAft>
                <a:spcPts val="600"/>
              </a:spcAft>
              <a:buSzPct val="120000"/>
            </a:pPr>
            <a:r>
              <a:rPr lang="en-US" dirty="0">
                <a:solidFill>
                  <a:srgbClr val="0065A4"/>
                </a:solidFill>
                <a:latin typeface="Georgia" charset="0"/>
                <a:hlinkClick r:id="rId4"/>
              </a:rPr>
              <a:t>http://dcf.wisconsin.gov/files/forms/doc/5157.docx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Submit the form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eorgia" charset="0"/>
                <a:hlinkClick r:id="rId5"/>
              </a:rPr>
              <a:t>DCFFinanceGrants@wisconsin.gov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eorgia" charset="0"/>
              </a:rPr>
              <a:t> </a:t>
            </a:r>
            <a:r>
              <a:rPr lang="en-US" sz="1600" dirty="0">
                <a:solidFill>
                  <a:srgbClr val="E66822"/>
                </a:solidFill>
                <a:cs typeface="Arial" charset="0"/>
              </a:rPr>
              <a:t> </a:t>
            </a:r>
          </a:p>
          <a:p>
            <a:pPr marL="1943100" lvl="3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Form requires supervisor’s signature</a:t>
            </a:r>
          </a:p>
          <a:p>
            <a:pPr marL="1543050" lvl="2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DCF Finance will email a new user after the SPARC account is set up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Current turn around time is 3~5 business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314947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762461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User Account Close Out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Fill out the </a:t>
            </a:r>
            <a:r>
              <a:rPr lang="en-US" dirty="0">
                <a:solidFill>
                  <a:srgbClr val="0065A4"/>
                </a:solidFill>
                <a:latin typeface="Georgia" charset="0"/>
                <a:hlinkClick r:id="rId2"/>
              </a:rPr>
              <a:t>SPARC Authorization Form </a:t>
            </a:r>
            <a:r>
              <a:rPr lang="en-US" dirty="0">
                <a:solidFill>
                  <a:srgbClr val="0065A4"/>
                </a:solidFill>
                <a:latin typeface="Georgia" charset="0"/>
              </a:rPr>
              <a:t>and submit to </a:t>
            </a:r>
            <a:r>
              <a:rPr lang="en-US" dirty="0">
                <a:solidFill>
                  <a:srgbClr val="0065A4"/>
                </a:solidFill>
                <a:latin typeface="Georgia" charset="0"/>
                <a:hlinkClick r:id="rId3"/>
              </a:rPr>
              <a:t>DCFFinanceGrants@wisconsin.gov</a:t>
            </a: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485900" lvl="2" indent="-34290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Make sure to check ‘Inactivate Access’ box on section #8</a:t>
            </a:r>
          </a:p>
          <a:p>
            <a:pPr marL="1485900" lvl="2" indent="-34290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If you don’t know WIEXT ID that you want to inactivate, leave it blank</a:t>
            </a:r>
          </a:p>
          <a:p>
            <a:pPr marL="1943100" lvl="3" indent="-34290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DCF will check the username</a:t>
            </a:r>
          </a:p>
          <a:p>
            <a:pPr marL="1485900" lvl="2" indent="-34290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Supervisor signature is required</a:t>
            </a:r>
          </a:p>
          <a:p>
            <a:pPr marL="1085850" lvl="1" indent="-342900" eaLnBrk="1" hangingPunct="1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DCF Finance will email supervisor listed on the form when the account is closed</a:t>
            </a:r>
          </a:p>
          <a:p>
            <a:pPr lvl="2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440055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73452" y="878649"/>
            <a:ext cx="7654507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Chrome is the Preferred Browser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Expense Month/Year will default to current month.  Be sure to update before selecting form.</a:t>
            </a:r>
          </a:p>
          <a:p>
            <a:pPr lvl="1" indent="0" eaLnBrk="1" hangingPunct="1">
              <a:spcAft>
                <a:spcPts val="600"/>
              </a:spcAft>
              <a:buSzPct val="120000"/>
            </a:pPr>
            <a:r>
              <a:rPr lang="en-US" sz="1600" dirty="0">
                <a:solidFill>
                  <a:srgbClr val="E66822"/>
                </a:solidFill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8894" y="123825"/>
            <a:ext cx="894620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 (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https://sparc.wisconsin.gov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AE0D7-2D14-7572-080B-9E4A6F09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52" y="2324104"/>
            <a:ext cx="855038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7434832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Selecting Expense Month, Report Form and Report Criteria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Select Expense Month</a:t>
            </a: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Only available months to submit expenses will be shown in the calendar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90 days (or 3 months) to revise the reports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Select any month within a quarter to submit Employee Count Report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For example, if you want to file Q2 Employee Count Report, you can select April, May, or June 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Select a Form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All available forms for your agency are in the drop down list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Select a Report Criteria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If there’s only one choice for the report criteria, it will automatically fill in when you select the form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24324"/>
            <a:ext cx="7798229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Report Submission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Session remains active for 8 hours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Save/Submit report as often as you’d like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Data will over-write your last submission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Will be able to print as you go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All saved expenses will be shown when you open the form again</a:t>
            </a:r>
          </a:p>
          <a:p>
            <a:pPr marL="1657350" lvl="3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Can’t find line code on the form?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New contracts are entered in SPARC Portal after DCF signs off internally to send out procurement contracts to agencies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Contact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hlinkClick r:id="rId2"/>
              </a:rPr>
              <a:t>DCFFinanceGrants@wisconsin.gov</a:t>
            </a:r>
            <a:r>
              <a:rPr lang="en-US" sz="1600" dirty="0">
                <a:solidFill>
                  <a:srgbClr val="0065A4"/>
                </a:solidFill>
                <a:latin typeface="Georgia" charset="0"/>
              </a:rPr>
              <a:t> if you don’t see code in portal</a:t>
            </a:r>
          </a:p>
          <a:p>
            <a:pPr marL="1885950" lvl="3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6" y="123825"/>
            <a:ext cx="327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0" y="1138918"/>
            <a:ext cx="964415" cy="9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5425" y="1014413"/>
            <a:ext cx="7546975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E66822"/>
                </a:solidFill>
                <a:cs typeface="Arial" charset="0"/>
              </a:rPr>
              <a:t>Revising Submission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0065A4"/>
              </a:solidFill>
              <a:latin typeface="Georgia" charset="0"/>
            </a:endParaRP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When the month you need to revise is still available in portal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Select month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Select form and report criteria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Last submitted expenses are already entered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Revise the amount to corrected total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Hit Save/Submit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You can still revise even if you received payment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SPARC will recalculate the difference and add/subtract difference from the next payment</a:t>
            </a:r>
          </a:p>
          <a:p>
            <a:pPr marL="1028700" lvl="1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5A4"/>
                </a:solidFill>
                <a:latin typeface="Georgia" charset="0"/>
              </a:rPr>
              <a:t>When the month you need to revise is not available in portal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Revise in the month that is still open in portal</a:t>
            </a: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</a:rPr>
              <a:t>If expense needs to be entered in particular month, contact </a:t>
            </a:r>
            <a:r>
              <a:rPr lang="en-US" sz="1600" dirty="0">
                <a:solidFill>
                  <a:srgbClr val="0065A4"/>
                </a:solidFill>
                <a:latin typeface="Georgia" charset="0"/>
                <a:cs typeface="Arial" charset="0"/>
                <a:hlinkClick r:id="rId2"/>
              </a:rPr>
              <a:t>DCFFinanceGrants@wisconsin.gov</a:t>
            </a: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200150" lvl="2" indent="0" eaLnBrk="1" hangingPunct="1">
              <a:spcAft>
                <a:spcPts val="600"/>
              </a:spcAft>
              <a:buSzPct val="120000"/>
            </a:pPr>
            <a:endParaRPr lang="en-US" sz="1600" dirty="0">
              <a:solidFill>
                <a:srgbClr val="0065A4"/>
              </a:solidFill>
              <a:latin typeface="Georgia" charset="0"/>
              <a:cs typeface="Arial" charset="0"/>
            </a:endParaRPr>
          </a:p>
          <a:p>
            <a:pPr marL="1428750" lvl="2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E6682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288" y="6380163"/>
            <a:ext cx="8113712" cy="2587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700838" y="6407150"/>
            <a:ext cx="244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baseline="30000">
                <a:solidFill>
                  <a:schemeClr val="bg1"/>
                </a:solidFill>
                <a:cs typeface="Arial" charset="0"/>
              </a:rPr>
              <a:t>dcf.wisconsin.gov</a:t>
            </a:r>
          </a:p>
        </p:txBody>
      </p:sp>
      <p:pic>
        <p:nvPicPr>
          <p:cNvPr id="6149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51538"/>
            <a:ext cx="819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5425" y="123825"/>
            <a:ext cx="8829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 Portal</a:t>
            </a:r>
          </a:p>
        </p:txBody>
      </p:sp>
    </p:spTree>
    <p:extLst>
      <p:ext uri="{BB962C8B-B14F-4D97-AF65-F5344CB8AC3E}">
        <p14:creationId xmlns:p14="http://schemas.microsoft.com/office/powerpoint/2010/main" val="986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CF">
      <a:dk1>
        <a:srgbClr val="C7C7C7"/>
      </a:dk1>
      <a:lt1>
        <a:sysClr val="window" lastClr="FFFFFF"/>
      </a:lt1>
      <a:dk2>
        <a:srgbClr val="1F497D"/>
      </a:dk2>
      <a:lt2>
        <a:srgbClr val="FFEFAA"/>
      </a:lt2>
      <a:accent1>
        <a:srgbClr val="D01C23"/>
      </a:accent1>
      <a:accent2>
        <a:srgbClr val="910615"/>
      </a:accent2>
      <a:accent3>
        <a:srgbClr val="E66822"/>
      </a:accent3>
      <a:accent4>
        <a:srgbClr val="B34D19"/>
      </a:accent4>
      <a:accent5>
        <a:srgbClr val="304184"/>
      </a:accent5>
      <a:accent6>
        <a:srgbClr val="3188F7"/>
      </a:accent6>
      <a:hlink>
        <a:srgbClr val="F6B227"/>
      </a:hlink>
      <a:folHlink>
        <a:srgbClr val="6860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CF">
    <a:dk1>
      <a:srgbClr val="C7C7C7"/>
    </a:dk1>
    <a:lt1>
      <a:sysClr val="window" lastClr="FFFFFF"/>
    </a:lt1>
    <a:dk2>
      <a:srgbClr val="1F497D"/>
    </a:dk2>
    <a:lt2>
      <a:srgbClr val="FFEFAA"/>
    </a:lt2>
    <a:accent1>
      <a:srgbClr val="D01C23"/>
    </a:accent1>
    <a:accent2>
      <a:srgbClr val="910615"/>
    </a:accent2>
    <a:accent3>
      <a:srgbClr val="E66822"/>
    </a:accent3>
    <a:accent4>
      <a:srgbClr val="B34D19"/>
    </a:accent4>
    <a:accent5>
      <a:srgbClr val="304184"/>
    </a:accent5>
    <a:accent6>
      <a:srgbClr val="3188F7"/>
    </a:accent6>
    <a:hlink>
      <a:srgbClr val="F6B227"/>
    </a:hlink>
    <a:folHlink>
      <a:srgbClr val="68605F"/>
    </a:folHlink>
  </a:clrScheme>
</a:themeOverride>
</file>

<file path=ppt/theme/themeOverride2.xml><?xml version="1.0" encoding="utf-8"?>
<a:themeOverride xmlns:a="http://schemas.openxmlformats.org/drawingml/2006/main">
  <a:clrScheme name="DCF">
    <a:dk1>
      <a:srgbClr val="C7C7C7"/>
    </a:dk1>
    <a:lt1>
      <a:sysClr val="window" lastClr="FFFFFF"/>
    </a:lt1>
    <a:dk2>
      <a:srgbClr val="1F497D"/>
    </a:dk2>
    <a:lt2>
      <a:srgbClr val="FFEFAA"/>
    </a:lt2>
    <a:accent1>
      <a:srgbClr val="D01C23"/>
    </a:accent1>
    <a:accent2>
      <a:srgbClr val="910615"/>
    </a:accent2>
    <a:accent3>
      <a:srgbClr val="E66822"/>
    </a:accent3>
    <a:accent4>
      <a:srgbClr val="B34D19"/>
    </a:accent4>
    <a:accent5>
      <a:srgbClr val="304184"/>
    </a:accent5>
    <a:accent6>
      <a:srgbClr val="3188F7"/>
    </a:accent6>
    <a:hlink>
      <a:srgbClr val="F6B227"/>
    </a:hlink>
    <a:folHlink>
      <a:srgbClr val="6860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23466</TotalTime>
  <Words>2271</Words>
  <Application>Microsoft Office PowerPoint</Application>
  <PresentationFormat>On-screen Show (4:3)</PresentationFormat>
  <Paragraphs>346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Office Theme</vt:lpstr>
      <vt:lpstr>PowerPoint Presentation</vt:lpstr>
      <vt:lpstr>New Financial Managers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Key Points</vt:lpstr>
      <vt:lpstr>Key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Heitzonger</dc:creator>
  <cp:lastModifiedBy>Schwoch, Sara - DCF</cp:lastModifiedBy>
  <cp:revision>146</cp:revision>
  <cp:lastPrinted>2017-09-25T22:39:41Z</cp:lastPrinted>
  <dcterms:created xsi:type="dcterms:W3CDTF">2010-10-25T18:46:19Z</dcterms:created>
  <dcterms:modified xsi:type="dcterms:W3CDTF">2024-01-17T20:59:13Z</dcterms:modified>
</cp:coreProperties>
</file>